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5" r:id="rId18"/>
    <p:sldId id="273" r:id="rId19"/>
    <p:sldId id="274" r:id="rId20"/>
    <p:sldId id="27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ábor" initials="G" lastIdx="1" clrIdx="0">
    <p:extLst>
      <p:ext uri="{19B8F6BF-5375-455C-9EA6-DF929625EA0E}">
        <p15:presenceInfo xmlns:p15="http://schemas.microsoft.com/office/powerpoint/2012/main" userId="Gáb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595CAD9-2FBA-4A39-9D65-7D2D47D38827}" type="datetimeFigureOut">
              <a:rPr lang="hu-HU" smtClean="0"/>
              <a:t>2022. 04. 04.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64F67CAC-0959-469A-982E-D9982B12DEB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96895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5CAD9-2FBA-4A39-9D65-7D2D47D38827}" type="datetimeFigureOut">
              <a:rPr lang="hu-HU" smtClean="0"/>
              <a:t>2022. 04. 04.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7CAC-0959-469A-982E-D9982B12DEB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66178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5CAD9-2FBA-4A39-9D65-7D2D47D38827}" type="datetimeFigureOut">
              <a:rPr lang="hu-HU" smtClean="0"/>
              <a:t>2022. 04. 04.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7CAC-0959-469A-982E-D9982B12DEB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62732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5CAD9-2FBA-4A39-9D65-7D2D47D38827}" type="datetimeFigureOut">
              <a:rPr lang="hu-HU" smtClean="0"/>
              <a:t>2022. 04. 04.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7CAC-0959-469A-982E-D9982B12DEB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756737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5CAD9-2FBA-4A39-9D65-7D2D47D38827}" type="datetimeFigureOut">
              <a:rPr lang="hu-HU" smtClean="0"/>
              <a:t>2022. 04. 04.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7CAC-0959-469A-982E-D9982B12DEB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582734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5CAD9-2FBA-4A39-9D65-7D2D47D38827}" type="datetimeFigureOut">
              <a:rPr lang="hu-HU" smtClean="0"/>
              <a:t>2022. 04. 04.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7CAC-0959-469A-982E-D9982B12DEB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719938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5CAD9-2FBA-4A39-9D65-7D2D47D38827}" type="datetimeFigureOut">
              <a:rPr lang="hu-HU" smtClean="0"/>
              <a:t>2022. 04. 04.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7CAC-0959-469A-982E-D9982B12DEB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540229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595CAD9-2FBA-4A39-9D65-7D2D47D38827}" type="datetimeFigureOut">
              <a:rPr lang="hu-HU" smtClean="0"/>
              <a:t>2022. 04. 04.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7CAC-0959-469A-982E-D9982B12DEB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410149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5595CAD9-2FBA-4A39-9D65-7D2D47D38827}" type="datetimeFigureOut">
              <a:rPr lang="hu-HU" smtClean="0"/>
              <a:t>2022. 04. 04.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7CAC-0959-469A-982E-D9982B12DEB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70494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5CAD9-2FBA-4A39-9D65-7D2D47D38827}" type="datetimeFigureOut">
              <a:rPr lang="hu-HU" smtClean="0"/>
              <a:t>2022. 04. 04.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7CAC-0959-469A-982E-D9982B12DEB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24903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5CAD9-2FBA-4A39-9D65-7D2D47D38827}" type="datetimeFigureOut">
              <a:rPr lang="hu-HU" smtClean="0"/>
              <a:t>2022. 04. 04.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7CAC-0959-469A-982E-D9982B12DEB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63941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5CAD9-2FBA-4A39-9D65-7D2D47D38827}" type="datetimeFigureOut">
              <a:rPr lang="hu-HU" smtClean="0"/>
              <a:t>2022. 04. 04.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7CAC-0959-469A-982E-D9982B12DEB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15155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5CAD9-2FBA-4A39-9D65-7D2D47D38827}" type="datetimeFigureOut">
              <a:rPr lang="hu-HU" smtClean="0"/>
              <a:t>2022. 04. 04.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7CAC-0959-469A-982E-D9982B12DEB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53826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5CAD9-2FBA-4A39-9D65-7D2D47D38827}" type="datetimeFigureOut">
              <a:rPr lang="hu-HU" smtClean="0"/>
              <a:t>2022. 04. 04.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7CAC-0959-469A-982E-D9982B12DEB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27418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5CAD9-2FBA-4A39-9D65-7D2D47D38827}" type="datetimeFigureOut">
              <a:rPr lang="hu-HU" smtClean="0"/>
              <a:t>2022. 04. 04.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7CAC-0959-469A-982E-D9982B12DEB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88983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5CAD9-2FBA-4A39-9D65-7D2D47D38827}" type="datetimeFigureOut">
              <a:rPr lang="hu-HU" smtClean="0"/>
              <a:t>2022. 04. 04.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7CAC-0959-469A-982E-D9982B12DEB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45497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5CAD9-2FBA-4A39-9D65-7D2D47D38827}" type="datetimeFigureOut">
              <a:rPr lang="hu-HU" smtClean="0"/>
              <a:t>2022. 04. 04.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67CAC-0959-469A-982E-D9982B12DEB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12975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595CAD9-2FBA-4A39-9D65-7D2D47D38827}" type="datetimeFigureOut">
              <a:rPr lang="hu-HU" smtClean="0"/>
              <a:t>2022. 04. 04.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hu-HU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64F67CAC-0959-469A-982E-D9982B12DEB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780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30B9983-433B-49B0-8B91-EABC88F44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85570" y="692865"/>
            <a:ext cx="3820860" cy="1203671"/>
          </a:xfrm>
        </p:spPr>
        <p:txBody>
          <a:bodyPr/>
          <a:lstStyle/>
          <a:p>
            <a:pPr algn="ctr"/>
            <a:r>
              <a:rPr lang="hu-HU" sz="7200" dirty="0">
                <a:latin typeface="Bahnschrift SemiBold" panose="020B0502040204020203" pitchFamily="34" charset="0"/>
              </a:rPr>
              <a:t>Simulink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27A623AB-2A8F-43ED-85A4-738834D73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08637" y="2210349"/>
            <a:ext cx="4574726" cy="861420"/>
          </a:xfrm>
        </p:spPr>
        <p:txBody>
          <a:bodyPr/>
          <a:lstStyle/>
          <a:p>
            <a:pPr algn="ctr"/>
            <a:r>
              <a:rPr lang="hu-HU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Hegyesi Kristóf és Bartók-Balogh Gábor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04A69881-5524-412D-92C3-D2A56AE6E4C9}"/>
              </a:ext>
            </a:extLst>
          </p:cNvPr>
          <p:cNvSpPr txBox="1"/>
          <p:nvPr/>
        </p:nvSpPr>
        <p:spPr>
          <a:xfrm>
            <a:off x="4051209" y="4647501"/>
            <a:ext cx="40895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dirty="0">
                <a:solidFill>
                  <a:schemeClr val="bg2"/>
                </a:solidFill>
                <a:latin typeface="Bahnschrift SemiBold" panose="020B0502040204020203" pitchFamily="34" charset="0"/>
              </a:rPr>
              <a:t>Matematika Statisztika kiselőadás</a:t>
            </a:r>
          </a:p>
        </p:txBody>
      </p:sp>
    </p:spTree>
    <p:extLst>
      <p:ext uri="{BB962C8B-B14F-4D97-AF65-F5344CB8AC3E}">
        <p14:creationId xmlns:p14="http://schemas.microsoft.com/office/powerpoint/2010/main" val="777358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98A2339-3413-41B8-B691-D31D1BEA5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>
                <a:latin typeface="Bahnschrift SemiBold" panose="020B0502040204020203" pitchFamily="34" charset="0"/>
              </a:rPr>
              <a:t>If</a:t>
            </a:r>
            <a:r>
              <a:rPr lang="hu-HU" dirty="0">
                <a:latin typeface="Bahnschrift SemiBold" panose="020B0502040204020203" pitchFamily="34" charset="0"/>
              </a:rPr>
              <a:t> szerkezet: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F9FE7AB-AE09-46A6-BD9F-84E71436B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 err="1"/>
              <a:t>If</a:t>
            </a:r>
            <a:r>
              <a:rPr lang="hu-HU" dirty="0"/>
              <a:t>(X &gt; 0.5)</a:t>
            </a:r>
          </a:p>
          <a:p>
            <a:pPr marL="0" indent="0">
              <a:buNone/>
            </a:pPr>
            <a:r>
              <a:rPr lang="hu-HU" dirty="0"/>
              <a:t>	X = X * 2</a:t>
            </a:r>
          </a:p>
          <a:p>
            <a:pPr marL="0" indent="0">
              <a:buNone/>
            </a:pPr>
            <a:r>
              <a:rPr lang="hu-HU" dirty="0"/>
              <a:t>ELSEIF(X &lt; 0)</a:t>
            </a:r>
          </a:p>
          <a:p>
            <a:pPr marL="0" indent="0">
              <a:buNone/>
            </a:pPr>
            <a:r>
              <a:rPr lang="hu-HU" dirty="0"/>
              <a:t>	X = X*5</a:t>
            </a:r>
          </a:p>
          <a:p>
            <a:pPr marL="0" indent="0">
              <a:buNone/>
            </a:pPr>
            <a:r>
              <a:rPr lang="hu-HU" dirty="0"/>
              <a:t>ELSE </a:t>
            </a:r>
          </a:p>
          <a:p>
            <a:pPr marL="0" indent="0">
              <a:buNone/>
            </a:pPr>
            <a:r>
              <a:rPr lang="hu-HU" dirty="0"/>
              <a:t>	X = 10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F3A4565-C406-4BAA-94F1-FE7B4D885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364" y="1887524"/>
            <a:ext cx="6766124" cy="4634218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DBEADC85-AECE-4DF0-9E7F-09B126468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364" y="1871727"/>
            <a:ext cx="6766124" cy="4673423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6853F875-F1B1-4EFF-920D-1B7859098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364" y="1891253"/>
            <a:ext cx="6766124" cy="4669694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FEF23C16-52A4-49B2-B969-9E8F12E01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2464" y="1264023"/>
            <a:ext cx="9127072" cy="509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95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B7DC525-6A8D-4461-BE85-D644F3EFF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Szél-Turbina Modell: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5BCFE04-3452-43BA-BA70-88CD7CF3A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8359F042-2338-42CE-A739-F859515EE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000" y="2299546"/>
            <a:ext cx="4169129" cy="4401769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3326A4A0-17E2-4A5A-99DF-3F9C63B1B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129" y="2299545"/>
            <a:ext cx="2390737" cy="4401769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72C2C7E3-75A1-42A4-BFF7-6E08653EF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9866" y="3293532"/>
            <a:ext cx="2782403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3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92967C7-5806-4203-9A7D-6CEB281C5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066" y="414868"/>
            <a:ext cx="10600267" cy="1655232"/>
          </a:xfrm>
        </p:spPr>
        <p:txBody>
          <a:bodyPr/>
          <a:lstStyle/>
          <a:p>
            <a:r>
              <a:rPr lang="hu-HU" sz="4000" b="1" dirty="0"/>
              <a:t>Az NBA 8 éves kérdése, ki a jobb dobó?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1C686EF-1131-4778-AA65-2A859EC4D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15760476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B5384C7-85B5-4AB6-A265-5BD29B343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Egy rövid bevezetés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B042FF4-40FE-4902-A27D-012CEB54E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NBA: National </a:t>
            </a:r>
            <a:r>
              <a:rPr lang="hu-HU" dirty="0" err="1"/>
              <a:t>Basketball</a:t>
            </a:r>
            <a:r>
              <a:rPr lang="hu-HU" dirty="0"/>
              <a:t> </a:t>
            </a:r>
            <a:r>
              <a:rPr lang="hu-HU" dirty="0" err="1"/>
              <a:t>Association</a:t>
            </a:r>
            <a:endParaRPr lang="hu-HU" dirty="0"/>
          </a:p>
          <a:p>
            <a:r>
              <a:rPr lang="hu-HU" dirty="0"/>
              <a:t>A 30 csapat becsült értéke : 2.12 milliárd $</a:t>
            </a:r>
          </a:p>
          <a:p>
            <a:r>
              <a:rPr lang="hu-HU" dirty="0" err="1"/>
              <a:t>Cristiano</a:t>
            </a:r>
            <a:r>
              <a:rPr lang="hu-HU" dirty="0"/>
              <a:t> Ronaldo : 18.480.000 GBP ~ 24.237.444 USD</a:t>
            </a:r>
          </a:p>
          <a:p>
            <a:r>
              <a:rPr lang="hu-HU" dirty="0" err="1"/>
              <a:t>Lebron</a:t>
            </a:r>
            <a:r>
              <a:rPr lang="hu-HU" dirty="0"/>
              <a:t> James :	    31.398.394 GBB ~ 41.180.544 USD</a:t>
            </a:r>
          </a:p>
        </p:txBody>
      </p:sp>
    </p:spTree>
    <p:extLst>
      <p:ext uri="{BB962C8B-B14F-4D97-AF65-F5344CB8AC3E}">
        <p14:creationId xmlns:p14="http://schemas.microsoft.com/office/powerpoint/2010/main" val="270652331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AF1707-BA84-4089-8541-EFD747405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Két főszereplő- Stephen Curry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B79ED5A-9715-4A75-9E30-2A1C25730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3x bajnok</a:t>
            </a:r>
          </a:p>
          <a:p>
            <a:r>
              <a:rPr lang="hu-HU" dirty="0"/>
              <a:t>2x MVP*</a:t>
            </a:r>
          </a:p>
          <a:p>
            <a:r>
              <a:rPr lang="hu-HU" dirty="0"/>
              <a:t>8x </a:t>
            </a:r>
            <a:r>
              <a:rPr lang="hu-HU" dirty="0" err="1"/>
              <a:t>All</a:t>
            </a:r>
            <a:r>
              <a:rPr lang="hu-HU" dirty="0"/>
              <a:t>-Star</a:t>
            </a:r>
          </a:p>
          <a:p>
            <a:r>
              <a:rPr lang="hu-HU" dirty="0"/>
              <a:t>7x </a:t>
            </a:r>
            <a:r>
              <a:rPr lang="hu-HU" dirty="0" err="1"/>
              <a:t>All</a:t>
            </a:r>
            <a:r>
              <a:rPr lang="hu-HU" dirty="0"/>
              <a:t>-NBA csapattag</a:t>
            </a:r>
          </a:p>
          <a:p>
            <a:r>
              <a:rPr lang="en-US" dirty="0"/>
              <a:t>1st All-time in 3 pointers made in NBA history</a:t>
            </a:r>
            <a:r>
              <a:rPr lang="hu-HU" dirty="0"/>
              <a:t>(3117+)</a:t>
            </a:r>
            <a:endParaRPr lang="en-US" dirty="0"/>
          </a:p>
          <a:p>
            <a:r>
              <a:rPr lang="hu-HU" dirty="0"/>
              <a:t>Legtöbb bedobott hárompontos 1 szezonban (405)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AD0DA18-7821-4A75-AD61-0C8C3D36A1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660" y="711201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73861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7BE1E38-27B8-4AEE-8A64-685E41264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893232"/>
            <a:ext cx="8761413" cy="706964"/>
          </a:xfrm>
        </p:spPr>
        <p:txBody>
          <a:bodyPr/>
          <a:lstStyle/>
          <a:p>
            <a:r>
              <a:rPr lang="hu-HU" dirty="0"/>
              <a:t>Két főszereplő- </a:t>
            </a:r>
            <a:r>
              <a:rPr lang="hu-HU" dirty="0" err="1"/>
              <a:t>Klay</a:t>
            </a:r>
            <a:r>
              <a:rPr lang="hu-HU" dirty="0"/>
              <a:t> Thompson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CDA6D96-9596-493D-BF31-C32D4516D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3x bajnok</a:t>
            </a:r>
          </a:p>
          <a:p>
            <a:r>
              <a:rPr lang="hu-HU" dirty="0"/>
              <a:t>5x </a:t>
            </a:r>
            <a:r>
              <a:rPr lang="hu-HU" dirty="0" err="1"/>
              <a:t>All</a:t>
            </a:r>
            <a:r>
              <a:rPr lang="hu-HU" dirty="0"/>
              <a:t>-Star</a:t>
            </a:r>
          </a:p>
          <a:p>
            <a:r>
              <a:rPr lang="hu-HU" dirty="0"/>
              <a:t>2x </a:t>
            </a:r>
            <a:r>
              <a:rPr lang="hu-HU" dirty="0" err="1"/>
              <a:t>All</a:t>
            </a:r>
            <a:r>
              <a:rPr lang="hu-HU" dirty="0"/>
              <a:t>-NBA csapattag</a:t>
            </a:r>
          </a:p>
          <a:p>
            <a:r>
              <a:rPr lang="en-US" dirty="0"/>
              <a:t>NBA regular season record for most points scored in a quarter (37)</a:t>
            </a:r>
            <a:endParaRPr lang="hu-HU" dirty="0"/>
          </a:p>
          <a:p>
            <a:r>
              <a:rPr lang="en-US" dirty="0"/>
              <a:t>NBA regular season record for most three-pointers made in a game (14)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AD02700-7ED8-4F85-A82A-44C24AA24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556" y="287867"/>
            <a:ext cx="4730044" cy="354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37853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200D663-FAD0-4736-ABBC-3ECBEBF5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691" y="609600"/>
            <a:ext cx="10353242" cy="1227667"/>
          </a:xfrm>
        </p:spPr>
        <p:txBody>
          <a:bodyPr/>
          <a:lstStyle/>
          <a:p>
            <a:r>
              <a:rPr lang="hu-HU" sz="4000" dirty="0"/>
              <a:t>„</a:t>
            </a:r>
            <a:r>
              <a:rPr lang="hu-HU" sz="4000" dirty="0" err="1"/>
              <a:t>They</a:t>
            </a:r>
            <a:r>
              <a:rPr lang="hu-HU" sz="4000" dirty="0"/>
              <a:t> </a:t>
            </a:r>
            <a:r>
              <a:rPr lang="hu-HU" sz="4000" dirty="0" err="1"/>
              <a:t>changed</a:t>
            </a:r>
            <a:r>
              <a:rPr lang="hu-HU" sz="4000" dirty="0"/>
              <a:t> </a:t>
            </a:r>
            <a:r>
              <a:rPr lang="hu-HU" sz="4000" dirty="0" err="1"/>
              <a:t>the</a:t>
            </a:r>
            <a:r>
              <a:rPr lang="hu-HU" sz="4000" dirty="0"/>
              <a:t> game of </a:t>
            </a:r>
            <a:r>
              <a:rPr lang="hu-HU" sz="4000" dirty="0" err="1"/>
              <a:t>basketball</a:t>
            </a:r>
            <a:r>
              <a:rPr lang="hu-HU" sz="4000" dirty="0"/>
              <a:t>”</a:t>
            </a:r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70C5E342-4C51-4CCA-8019-59FD63596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976" y="1837267"/>
            <a:ext cx="8369889" cy="4711052"/>
          </a:xfrm>
        </p:spPr>
      </p:pic>
    </p:spTree>
    <p:extLst>
      <p:ext uri="{BB962C8B-B14F-4D97-AF65-F5344CB8AC3E}">
        <p14:creationId xmlns:p14="http://schemas.microsoft.com/office/powerpoint/2010/main" val="154453662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742D6E0-1D39-4075-85FB-A9DAAC31A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Feltevés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5B2DB10E-43AD-4FE7-965C-D02A080A36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2700" y="2548898"/>
            <a:ext cx="8824913" cy="227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9134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E57E9AF-1348-4B23-89F2-B2017EAC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Szabályok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F907973-A0AF-4D2F-86DA-49D8328E3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Mindkét játékos N-szer dob.</a:t>
            </a:r>
          </a:p>
          <a:p>
            <a:r>
              <a:rPr lang="hu-HU" dirty="0"/>
              <a:t>Az a játékos nyer aki többet dob be.</a:t>
            </a:r>
          </a:p>
          <a:p>
            <a:r>
              <a:rPr lang="hu-HU" dirty="0"/>
              <a:t>Egyenlő számú bedobott kosárnál jön a „hirtelen halál”</a:t>
            </a:r>
          </a:p>
        </p:txBody>
      </p:sp>
    </p:spTree>
    <p:extLst>
      <p:ext uri="{BB962C8B-B14F-4D97-AF65-F5344CB8AC3E}">
        <p14:creationId xmlns:p14="http://schemas.microsoft.com/office/powerpoint/2010/main" val="309573560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DF2ECAE-0797-4316-94D1-0B8427F8B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Alap ötlet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D76394B-248B-44E3-83FF-0E4007C23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55" y="1824568"/>
            <a:ext cx="9648825" cy="3390900"/>
          </a:xfrm>
          <a:prstGeom prst="rect">
            <a:avLst/>
          </a:prstGeom>
        </p:spPr>
      </p:pic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2842031E-CEB5-41A3-829D-53C678E79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134" y="3128433"/>
            <a:ext cx="6065493" cy="3416300"/>
          </a:xfrm>
        </p:spPr>
      </p:pic>
    </p:spTree>
    <p:extLst>
      <p:ext uri="{BB962C8B-B14F-4D97-AF65-F5344CB8AC3E}">
        <p14:creationId xmlns:p14="http://schemas.microsoft.com/office/powerpoint/2010/main" val="135325754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585CD36-8C25-4834-8207-8B18DC837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31723"/>
            <a:ext cx="8761413" cy="706964"/>
          </a:xfrm>
        </p:spPr>
        <p:txBody>
          <a:bodyPr/>
          <a:lstStyle/>
          <a:p>
            <a:r>
              <a:rPr lang="hu-HU" dirty="0">
                <a:latin typeface="Bahnschrift SemiBold" panose="020B0502040204020203" pitchFamily="34" charset="0"/>
              </a:rPr>
              <a:t>Bevezetés: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40CFF78-FAFA-4675-9A86-A5A07D257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1984-ben készítették el és 1994-től jelent meg </a:t>
            </a:r>
            <a:r>
              <a:rPr lang="hu-HU" b="1" dirty="0"/>
              <a:t>Windows</a:t>
            </a:r>
            <a:r>
              <a:rPr lang="hu-HU" dirty="0"/>
              <a:t> rendszerekre</a:t>
            </a:r>
          </a:p>
          <a:p>
            <a:r>
              <a:rPr lang="hu-HU" dirty="0"/>
              <a:t>A </a:t>
            </a:r>
            <a:r>
              <a:rPr lang="hu-HU" b="1" dirty="0"/>
              <a:t>Simulink</a:t>
            </a:r>
            <a:r>
              <a:rPr lang="hu-HU" dirty="0"/>
              <a:t> egy MATLAB alapú grafikus programozói környezet.</a:t>
            </a:r>
          </a:p>
          <a:p>
            <a:r>
              <a:rPr lang="hu-HU" dirty="0"/>
              <a:t>A </a:t>
            </a:r>
            <a:r>
              <a:rPr lang="hu-HU" b="1" dirty="0"/>
              <a:t>Simulink</a:t>
            </a:r>
            <a:r>
              <a:rPr lang="hu-HU" dirty="0"/>
              <a:t> főképpen Automatizálásnál, digitális jelek feldolgozásánál és modell-alapú tervezéseknél használatos.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DBAA31B-ADC5-401E-80E6-1B50C22AD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081595"/>
            <a:ext cx="5125673" cy="2776406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47EEFC83-5D62-4188-9644-88CA55B8B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7949" y="3741527"/>
            <a:ext cx="2704051" cy="3116473"/>
          </a:xfrm>
          <a:prstGeom prst="rect">
            <a:avLst/>
          </a:prstGeom>
        </p:spPr>
      </p:pic>
      <p:cxnSp>
        <p:nvCxnSpPr>
          <p:cNvPr id="9" name="Összekötő: szögletes 8">
            <a:extLst>
              <a:ext uri="{FF2B5EF4-FFF2-40B4-BE49-F238E27FC236}">
                <a16:creationId xmlns:a16="http://schemas.microsoft.com/office/drawing/2014/main" id="{C7DA49EB-C679-4F30-B279-AE2E953A2734}"/>
              </a:ext>
            </a:extLst>
          </p:cNvPr>
          <p:cNvCxnSpPr>
            <a:cxnSpLocks/>
          </p:cNvCxnSpPr>
          <p:nvPr/>
        </p:nvCxnSpPr>
        <p:spPr>
          <a:xfrm flipV="1">
            <a:off x="8524020" y="5324929"/>
            <a:ext cx="954521" cy="931420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Összekötő: szögletes 15">
            <a:extLst>
              <a:ext uri="{FF2B5EF4-FFF2-40B4-BE49-F238E27FC236}">
                <a16:creationId xmlns:a16="http://schemas.microsoft.com/office/drawing/2014/main" id="{E89280E1-25C0-4D9C-A67F-39E748B06901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67979" y="4513277"/>
            <a:ext cx="1241210" cy="609390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A1B71C73-DF2C-4E47-A25F-5888EF157945}"/>
              </a:ext>
            </a:extLst>
          </p:cNvPr>
          <p:cNvSpPr txBox="1"/>
          <p:nvPr/>
        </p:nvSpPr>
        <p:spPr>
          <a:xfrm>
            <a:off x="6353716" y="4334692"/>
            <a:ext cx="2420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>
                <a:latin typeface="Bahnschrift SemiBold" panose="020B0502040204020203" pitchFamily="34" charset="0"/>
              </a:rPr>
              <a:t>Blokkdiagram eszköztár</a:t>
            </a: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50DD236B-EF4E-4055-AD7A-876E0F63CAE8}"/>
              </a:ext>
            </a:extLst>
          </p:cNvPr>
          <p:cNvSpPr txBox="1"/>
          <p:nvPr/>
        </p:nvSpPr>
        <p:spPr>
          <a:xfrm>
            <a:off x="5167978" y="6053722"/>
            <a:ext cx="3432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>
                <a:latin typeface="Bahnschrift SemiBold" panose="020B0502040204020203" pitchFamily="34" charset="0"/>
              </a:rPr>
              <a:t>Blokkdiagram könyvtár gyűjtemény</a:t>
            </a:r>
          </a:p>
        </p:txBody>
      </p:sp>
    </p:spTree>
    <p:extLst>
      <p:ext uri="{BB962C8B-B14F-4D97-AF65-F5344CB8AC3E}">
        <p14:creationId xmlns:p14="http://schemas.microsoft.com/office/powerpoint/2010/main" val="2948273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65711F3-EC8E-4162-9E84-A38231B19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És akkor jöjjön a szimuláció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D054C56-E307-42A3-93A5-F214804C0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00818921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86DBAA-1C7B-4EFC-8DF9-442E17316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Bahnschrift SemiBold" panose="020B0502040204020203" pitchFamily="34" charset="0"/>
              </a:rPr>
              <a:t>Első lépések: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E22990E6-6E12-49E0-81C7-3B9FB50E2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64" y="2515927"/>
            <a:ext cx="5351282" cy="3844251"/>
          </a:xfr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BDA439E7-A470-410F-94E1-BDFC70D32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406" y="2801923"/>
            <a:ext cx="5767763" cy="3272260"/>
          </a:xfrm>
          <a:prstGeom prst="rect">
            <a:avLst/>
          </a:prstGeom>
        </p:spPr>
      </p:pic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5CC23958-6350-41F0-BCCB-94178CDF2007}"/>
              </a:ext>
            </a:extLst>
          </p:cNvPr>
          <p:cNvCxnSpPr>
            <a:cxnSpLocks/>
          </p:cNvCxnSpPr>
          <p:nvPr/>
        </p:nvCxnSpPr>
        <p:spPr>
          <a:xfrm>
            <a:off x="5427677" y="4601334"/>
            <a:ext cx="9144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Kép 11">
            <a:extLst>
              <a:ext uri="{FF2B5EF4-FFF2-40B4-BE49-F238E27FC236}">
                <a16:creationId xmlns:a16="http://schemas.microsoft.com/office/drawing/2014/main" id="{CD14720E-8371-4C0A-9D78-C7E25DD2D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33992"/>
            <a:ext cx="6082436" cy="4524008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13E85D57-131D-4B73-A9DB-2632DAF09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4237" y="2662747"/>
            <a:ext cx="5767763" cy="386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66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5D3A2FA-DA2F-4067-A06A-A9CD6E3E7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Bahnschrift SemiBold" panose="020B0502040204020203" pitchFamily="34" charset="0"/>
              </a:rPr>
              <a:t>Működése: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D1E2116B-E426-4B75-A8A8-34068DD02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928" y="2878676"/>
            <a:ext cx="9144143" cy="3899421"/>
          </a:xfr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8C698107-F3C6-48D4-A970-5CA625299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28" y="2878675"/>
            <a:ext cx="5893110" cy="3899421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45A93607-3420-4B91-B6F4-A640681EA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263" y="2878674"/>
            <a:ext cx="4006808" cy="3899422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2A485CE0-FC90-4C0D-AA1D-A931BDC58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1029" y="2072832"/>
            <a:ext cx="2991863" cy="4705264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C30BFA00-155F-48D8-B398-9F82D8FB22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3928" y="2878673"/>
            <a:ext cx="5753488" cy="3899423"/>
          </a:xfrm>
          <a:prstGeom prst="rect">
            <a:avLst/>
          </a:prstGeom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BF9A9C0C-C635-4B40-A35D-09E2A9593F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4550" y="2878672"/>
            <a:ext cx="4013521" cy="3899424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D0E2332D-FA1B-4230-A09F-44C0859D51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1029" y="3497718"/>
            <a:ext cx="3267531" cy="2838846"/>
          </a:xfrm>
          <a:prstGeom prst="rect">
            <a:avLst/>
          </a:prstGeom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D763604B-C68E-45A2-B347-8D82FAB477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21615" y="3497718"/>
            <a:ext cx="3096057" cy="2838846"/>
          </a:xfrm>
          <a:prstGeom prst="rect">
            <a:avLst/>
          </a:prstGeom>
        </p:spPr>
      </p:pic>
      <p:pic>
        <p:nvPicPr>
          <p:cNvPr id="25" name="Kép 24">
            <a:extLst>
              <a:ext uri="{FF2B5EF4-FFF2-40B4-BE49-F238E27FC236}">
                <a16:creationId xmlns:a16="http://schemas.microsoft.com/office/drawing/2014/main" id="{B79575BE-5842-4404-AEF6-44DA8B0BB5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3928" y="2878671"/>
            <a:ext cx="5819501" cy="3869968"/>
          </a:xfrm>
          <a:prstGeom prst="rect">
            <a:avLst/>
          </a:prstGeom>
        </p:spPr>
      </p:pic>
      <p:pic>
        <p:nvPicPr>
          <p:cNvPr id="27" name="Kép 26">
            <a:extLst>
              <a:ext uri="{FF2B5EF4-FFF2-40B4-BE49-F238E27FC236}">
                <a16:creationId xmlns:a16="http://schemas.microsoft.com/office/drawing/2014/main" id="{6A20A490-D78F-427C-990C-127A2C58F2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91710" y="2321859"/>
            <a:ext cx="7808577" cy="4426780"/>
          </a:xfrm>
          <a:prstGeom prst="rect">
            <a:avLst/>
          </a:prstGeom>
        </p:spPr>
      </p:pic>
      <p:pic>
        <p:nvPicPr>
          <p:cNvPr id="29" name="Kép 28">
            <a:extLst>
              <a:ext uri="{FF2B5EF4-FFF2-40B4-BE49-F238E27FC236}">
                <a16:creationId xmlns:a16="http://schemas.microsoft.com/office/drawing/2014/main" id="{67EEF5F7-8ED8-4197-89FA-BF27712A53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7709" y="2707341"/>
            <a:ext cx="6133168" cy="4070755"/>
          </a:xfrm>
          <a:prstGeom prst="rect">
            <a:avLst/>
          </a:prstGeom>
        </p:spPr>
      </p:pic>
      <p:pic>
        <p:nvPicPr>
          <p:cNvPr id="31" name="Kép 30">
            <a:extLst>
              <a:ext uri="{FF2B5EF4-FFF2-40B4-BE49-F238E27FC236}">
                <a16:creationId xmlns:a16="http://schemas.microsoft.com/office/drawing/2014/main" id="{5D6991BD-BF97-4886-A9D2-F1AF46ABCD6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17672" y="2237445"/>
            <a:ext cx="7298927" cy="4540651"/>
          </a:xfrm>
          <a:prstGeom prst="rect">
            <a:avLst/>
          </a:prstGeom>
        </p:spPr>
      </p:pic>
      <p:pic>
        <p:nvPicPr>
          <p:cNvPr id="33" name="Kép 32">
            <a:extLst>
              <a:ext uri="{FF2B5EF4-FFF2-40B4-BE49-F238E27FC236}">
                <a16:creationId xmlns:a16="http://schemas.microsoft.com/office/drawing/2014/main" id="{7666A2BD-6A18-4938-95F4-3E47E330CA6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69841" y="1929659"/>
            <a:ext cx="8252314" cy="46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08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3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3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2A09745-BB87-40E9-A5AB-A22C62838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Bahnschrift SemiBold" panose="020B0502040204020203" pitchFamily="34" charset="0"/>
              </a:rPr>
              <a:t>Jelek egyesítése: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3899B10-BD58-468E-9D50-3E0682349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F0EBE9A-A3C3-499F-B070-AF1D0D3B9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608" y="2603500"/>
            <a:ext cx="4023139" cy="3882563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03A9B753-DBE2-4C1F-9880-634AB7F16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63" y="2603500"/>
            <a:ext cx="6232745" cy="3882563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F84D3D71-5251-4265-9C71-2DA4E051A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4506" y="2428382"/>
            <a:ext cx="6822987" cy="386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ECB978-7855-44D1-8998-508A29B89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Bahnschrift SemiBold" panose="020B0502040204020203" pitchFamily="34" charset="0"/>
              </a:rPr>
              <a:t>Jelek összeadása:</a:t>
            </a: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06853BEC-7B77-4720-B0D3-F37CCACB2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765DCCFC-5D56-49EC-8D76-3B55314DB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611" y="2603500"/>
            <a:ext cx="4274323" cy="4011677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F88AA7B8-4DED-4D0A-BA4E-D34EB5AC8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72" y="2603500"/>
            <a:ext cx="6396839" cy="4006184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BC13953E-C060-418F-9A75-BB81D20E3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236" y="2277605"/>
            <a:ext cx="3933528" cy="4332079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38A76F1F-A088-4EDA-85F4-1C97F670D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7555" y="2107589"/>
            <a:ext cx="7753058" cy="440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25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7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8595A9-0B35-4E0E-AEEB-AE322AA33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>
                <a:latin typeface="Bahnschrift SemiBold" panose="020B0502040204020203" pitchFamily="34" charset="0"/>
              </a:rPr>
              <a:t>Gain</a:t>
            </a:r>
            <a:r>
              <a:rPr lang="hu-HU" dirty="0">
                <a:latin typeface="Bahnschrift SemiBold" panose="020B0502040204020203" pitchFamily="34" charset="0"/>
              </a:rPr>
              <a:t> blokk:</a:t>
            </a:r>
          </a:p>
        </p:txBody>
      </p:sp>
      <p:pic>
        <p:nvPicPr>
          <p:cNvPr id="11" name="Tartalom helye 10">
            <a:extLst>
              <a:ext uri="{FF2B5EF4-FFF2-40B4-BE49-F238E27FC236}">
                <a16:creationId xmlns:a16="http://schemas.microsoft.com/office/drawing/2014/main" id="{7B0B7B8B-CFDD-469C-AEE3-DC2F2AAC2C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6210" y="2366682"/>
            <a:ext cx="6131791" cy="4217004"/>
          </a:xfr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15D89AE1-8455-4868-B394-9AE5F46F9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1" y="2366682"/>
            <a:ext cx="4369953" cy="4217004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DA44512A-1634-4E46-A937-FA71B13C6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379084" cy="3603812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98C2C2FA-77B9-47D4-BF22-2F283B62C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024" y="2799175"/>
            <a:ext cx="7117976" cy="405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4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5D09D12-0709-4D93-A883-1F1E55F34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>
                <a:latin typeface="Bahnschrift SemiBold" panose="020B0502040204020203" pitchFamily="34" charset="0"/>
              </a:rPr>
              <a:t>Simulink</a:t>
            </a:r>
            <a:r>
              <a:rPr lang="hu-HU" dirty="0">
                <a:latin typeface="Bahnschrift SemiBold" panose="020B0502040204020203" pitchFamily="34" charset="0"/>
              </a:rPr>
              <a:t> és </a:t>
            </a:r>
            <a:r>
              <a:rPr lang="hu-HU" dirty="0" err="1">
                <a:latin typeface="Bahnschrift SemiBold" panose="020B0502040204020203" pitchFamily="34" charset="0"/>
              </a:rPr>
              <a:t>Matlab</a:t>
            </a:r>
            <a:r>
              <a:rPr lang="hu-HU" dirty="0">
                <a:latin typeface="Bahnschrift SemiBold" panose="020B0502040204020203" pitchFamily="34" charset="0"/>
              </a:rPr>
              <a:t>:</a:t>
            </a: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3092BE26-8A98-4FD8-A7BD-2F19B4740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EE61D469-21FF-4125-BC0E-18BED4FED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112" y="2375646"/>
            <a:ext cx="4545707" cy="4393931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FD14C8F4-4508-4A70-A9CD-3DD56BF88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74" y="2375645"/>
            <a:ext cx="6354538" cy="4393931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E2B688AF-8027-4EA6-8175-E7ED2BA78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1632" y="1875790"/>
            <a:ext cx="8608736" cy="4831781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B66E4B9E-F4E6-4C76-B141-590AA8E07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6953" y="1815204"/>
            <a:ext cx="5818094" cy="484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5740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6F866B1-1404-480F-995F-BECBE0041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Bahnschrift SemiBold" panose="020B0502040204020203" pitchFamily="34" charset="0"/>
              </a:rPr>
              <a:t>Celsius -&gt; Fahrenheit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D1C8255-9D31-4598-832D-585863E83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471" y="2262841"/>
            <a:ext cx="8825659" cy="3416300"/>
          </a:xfrm>
        </p:spPr>
        <p:txBody>
          <a:bodyPr/>
          <a:lstStyle/>
          <a:p>
            <a:r>
              <a:rPr lang="hu-HU" dirty="0"/>
              <a:t>Képlet: C * 9/5 + 32</a:t>
            </a:r>
          </a:p>
        </p:txBody>
      </p:sp>
      <p:sp>
        <p:nvSpPr>
          <p:cNvPr id="4" name="Ellipszis 3">
            <a:extLst>
              <a:ext uri="{FF2B5EF4-FFF2-40B4-BE49-F238E27FC236}">
                <a16:creationId xmlns:a16="http://schemas.microsoft.com/office/drawing/2014/main" id="{ED9609A4-B932-4852-9B8D-ADD172EC899D}"/>
              </a:ext>
            </a:extLst>
          </p:cNvPr>
          <p:cNvSpPr/>
          <p:nvPr/>
        </p:nvSpPr>
        <p:spPr>
          <a:xfrm flipH="1">
            <a:off x="2002717" y="2326838"/>
            <a:ext cx="45719" cy="62752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0A2104CF-3331-4576-8C8A-930DAC8B1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298" y="1844308"/>
            <a:ext cx="6158753" cy="4253365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0E8086FB-6EB8-441D-A60D-278C29C52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821" y="1608791"/>
            <a:ext cx="8390358" cy="472440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38079A3E-7606-428D-B246-531763E00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356" y="2776780"/>
            <a:ext cx="6599287" cy="3676347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D66842FF-C8D6-4A71-BF49-53BCD4339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4111" y="1735916"/>
            <a:ext cx="5894026" cy="447015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94FAFB0E-D5E7-43DE-84A2-0FED98A94C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7505" y="1178859"/>
            <a:ext cx="7182340" cy="496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87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tanácsterem">
  <a:themeElements>
    <a:clrScheme name="Ion tanácstere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tanácstere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tanácstere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TM02900722[[fn=Tanácsterem]]</Template>
  <TotalTime>0</TotalTime>
  <Words>270</Words>
  <Application>Microsoft Office PowerPoint</Application>
  <PresentationFormat>Szélesvásznú</PresentationFormat>
  <Paragraphs>52</Paragraphs>
  <Slides>20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20</vt:i4>
      </vt:variant>
    </vt:vector>
  </HeadingPairs>
  <TitlesOfParts>
    <vt:vector size="25" baseType="lpstr">
      <vt:lpstr>Arial</vt:lpstr>
      <vt:lpstr>Bahnschrift SemiBold</vt:lpstr>
      <vt:lpstr>Century Gothic</vt:lpstr>
      <vt:lpstr>Wingdings 3</vt:lpstr>
      <vt:lpstr>Ion tanácsterem</vt:lpstr>
      <vt:lpstr>Simulink</vt:lpstr>
      <vt:lpstr>Bevezetés:</vt:lpstr>
      <vt:lpstr>Első lépések:</vt:lpstr>
      <vt:lpstr>Működése:</vt:lpstr>
      <vt:lpstr>Jelek egyesítése:</vt:lpstr>
      <vt:lpstr>Jelek összeadása:</vt:lpstr>
      <vt:lpstr>Gain blokk:</vt:lpstr>
      <vt:lpstr>Simulink és Matlab:</vt:lpstr>
      <vt:lpstr>Celsius -&gt; Fahrenheit</vt:lpstr>
      <vt:lpstr>If szerkezet:</vt:lpstr>
      <vt:lpstr>Szél-Turbina Modell:</vt:lpstr>
      <vt:lpstr>Az NBA 8 éves kérdése, ki a jobb dobó?</vt:lpstr>
      <vt:lpstr>Egy rövid bevezetés</vt:lpstr>
      <vt:lpstr>Két főszereplő- Stephen Curry</vt:lpstr>
      <vt:lpstr>Két főszereplő- Klay Thompson</vt:lpstr>
      <vt:lpstr>„They changed the game of basketball”</vt:lpstr>
      <vt:lpstr>Feltevés</vt:lpstr>
      <vt:lpstr>Szabályok</vt:lpstr>
      <vt:lpstr>Alap ötlet</vt:lpstr>
      <vt:lpstr>És akkor jöjjön a szimuláció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Simulink</dc:title>
  <dc:creator>Gábor</dc:creator>
  <cp:lastModifiedBy>Kristóf Hegyesi</cp:lastModifiedBy>
  <cp:revision>14</cp:revision>
  <dcterms:created xsi:type="dcterms:W3CDTF">2022-03-28T08:58:10Z</dcterms:created>
  <dcterms:modified xsi:type="dcterms:W3CDTF">2022-04-04T22:08:23Z</dcterms:modified>
</cp:coreProperties>
</file>